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660"/>
  </p:normalViewPr>
  <p:slideViewPr>
    <p:cSldViewPr snapToGrid="0">
      <p:cViewPr varScale="1">
        <p:scale>
          <a:sx n="72" d="100"/>
          <a:sy n="72" d="100"/>
        </p:scale>
        <p:origin x="85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05076" y="2514598"/>
            <a:ext cx="8858250" cy="2262781"/>
          </a:xfrm>
        </p:spPr>
        <p:txBody>
          <a:bodyPr>
            <a:normAutofit/>
          </a:bodyPr>
          <a:lstStyle/>
          <a:p>
            <a:r>
              <a:rPr lang="es-ES" sz="6600" dirty="0" smtClean="0">
                <a:latin typeface="Algerian" panose="04020705040A02060702" pitchFamily="82" charset="0"/>
              </a:rPr>
              <a:t>La opera </a:t>
            </a:r>
            <a:endParaRPr lang="en-US" sz="6600" dirty="0">
              <a:latin typeface="Algerian" panose="04020705040A02060702" pitchFamily="82" charset="0"/>
            </a:endParaRPr>
          </a:p>
        </p:txBody>
      </p:sp>
      <p:pic>
        <p:nvPicPr>
          <p:cNvPr id="4" name="Imagen 3"/>
          <p:cNvPicPr>
            <a:picLocks noChangeAspect="1"/>
          </p:cNvPicPr>
          <p:nvPr/>
        </p:nvPicPr>
        <p:blipFill>
          <a:blip r:embed="rId2"/>
          <a:stretch>
            <a:fillRect/>
          </a:stretch>
        </p:blipFill>
        <p:spPr>
          <a:xfrm>
            <a:off x="7699512" y="2514598"/>
            <a:ext cx="3985875" cy="3572435"/>
          </a:xfrm>
          <a:prstGeom prst="rect">
            <a:avLst/>
          </a:prstGeom>
        </p:spPr>
      </p:pic>
      <p:sp>
        <p:nvSpPr>
          <p:cNvPr id="3" name="Subtítulo 2"/>
          <p:cNvSpPr>
            <a:spLocks noGrp="1"/>
          </p:cNvSpPr>
          <p:nvPr>
            <p:ph type="subTitle" idx="1"/>
          </p:nvPr>
        </p:nvSpPr>
        <p:spPr>
          <a:xfrm>
            <a:off x="2505076" y="4777379"/>
            <a:ext cx="3643933" cy="1126283"/>
          </a:xfrm>
        </p:spPr>
        <p:txBody>
          <a:bodyPr/>
          <a:lstStyle/>
          <a:p>
            <a:endParaRPr lang="en-US" dirty="0"/>
          </a:p>
        </p:txBody>
      </p:sp>
    </p:spTree>
    <p:extLst>
      <p:ext uri="{BB962C8B-B14F-4D97-AF65-F5344CB8AC3E}">
        <p14:creationId xmlns:p14="http://schemas.microsoft.com/office/powerpoint/2010/main" val="10805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8.Recomendaciones para ver</a:t>
            </a:r>
            <a:endParaRPr lang="en-US" dirty="0"/>
          </a:p>
        </p:txBody>
      </p:sp>
      <p:sp>
        <p:nvSpPr>
          <p:cNvPr id="3" name="Marcador de contenido 2"/>
          <p:cNvSpPr>
            <a:spLocks noGrp="1"/>
          </p:cNvSpPr>
          <p:nvPr>
            <p:ph idx="1"/>
          </p:nvPr>
        </p:nvSpPr>
        <p:spPr/>
        <p:txBody>
          <a:bodyPr/>
          <a:lstStyle/>
          <a:p>
            <a:pPr marL="0" indent="0">
              <a:buNone/>
            </a:pPr>
            <a:endParaRPr lang="es-ES" dirty="0"/>
          </a:p>
          <a:p>
            <a:r>
              <a:rPr lang="es-ES" dirty="0"/>
              <a:t>- Carmen – pasión y tragedia</a:t>
            </a:r>
          </a:p>
          <a:p>
            <a:r>
              <a:rPr lang="es-ES" dirty="0"/>
              <a:t>- La </a:t>
            </a:r>
            <a:r>
              <a:rPr lang="es-ES" dirty="0" err="1"/>
              <a:t>Bohème</a:t>
            </a:r>
            <a:r>
              <a:rPr lang="es-ES" dirty="0"/>
              <a:t> – amor y juventud</a:t>
            </a:r>
          </a:p>
          <a:p>
            <a:r>
              <a:rPr lang="es-ES" dirty="0"/>
              <a:t>- El Barbero de Sevilla – comedia y ritmo</a:t>
            </a:r>
          </a:p>
          <a:p>
            <a:endParaRPr lang="en-US" dirty="0"/>
          </a:p>
        </p:txBody>
      </p:sp>
    </p:spTree>
    <p:extLst>
      <p:ext uri="{BB962C8B-B14F-4D97-AF65-F5344CB8AC3E}">
        <p14:creationId xmlns:p14="http://schemas.microsoft.com/office/powerpoint/2010/main" val="346460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9. Conclusión</a:t>
            </a:r>
            <a:r>
              <a:rPr lang="es-ES" dirty="0"/>
              <a:t/>
            </a:r>
            <a:br>
              <a:rPr lang="es-ES" dirty="0"/>
            </a:br>
            <a:endParaRPr lang="es-ES" dirty="0"/>
          </a:p>
        </p:txBody>
      </p:sp>
      <p:sp>
        <p:nvSpPr>
          <p:cNvPr id="3" name="Marcador de contenido 2"/>
          <p:cNvSpPr>
            <a:spLocks noGrp="1"/>
          </p:cNvSpPr>
          <p:nvPr>
            <p:ph idx="1"/>
          </p:nvPr>
        </p:nvSpPr>
        <p:spPr/>
        <p:txBody>
          <a:bodyPr>
            <a:normAutofit fontScale="85000" lnSpcReduction="20000"/>
          </a:bodyPr>
          <a:lstStyle/>
          <a:p>
            <a:r>
              <a:rPr lang="es-ES" dirty="0"/>
              <a:t>La ópera, más que un simple género musical, es un fenómeno cultural que ha perdurado por más de cuatro siglos. Nació del deseo de revivir el teatro griego antiguo y se ha transformado en una forma de arte completa que fusiona la música, el canto, la poesía, el teatro y las artes visuales en un espectáculo único y conmovedor</a:t>
            </a:r>
            <a:r>
              <a:rPr lang="es-ES" dirty="0" smtClean="0"/>
              <a:t>.</a:t>
            </a:r>
          </a:p>
          <a:p>
            <a:r>
              <a:rPr lang="es-ES" dirty="0"/>
              <a:t>La ópera, más que un simple género musical, es un fenómeno cultural que ha perdurado por más de cuatro siglos. Nació del deseo de revivir el teatro griego antiguo y se ha transformado en una forma de arte completa que fusiona la música, el canto, la poesía, el teatro y las artes visuales en un espectáculo único y conmovedor.</a:t>
            </a:r>
          </a:p>
          <a:p>
            <a:r>
              <a:rPr lang="es-ES" dirty="0"/>
              <a:t>A lo largo de su historia, ha evolucionado de las cortes italianas a los grandes teatros del mundo, adaptándose a cada época y estilo. </a:t>
            </a:r>
            <a:r>
              <a:rPr lang="es-ES"/>
              <a:t>Desde las grandiosas tragedias del </a:t>
            </a:r>
            <a:r>
              <a:rPr lang="es-ES" b="1"/>
              <a:t>Barroco</a:t>
            </a:r>
            <a:r>
              <a:rPr lang="es-ES"/>
              <a:t> hasta los dramas románticos de </a:t>
            </a:r>
            <a:r>
              <a:rPr lang="es-ES" b="1"/>
              <a:t>Verdi</a:t>
            </a:r>
            <a:r>
              <a:rPr lang="es-ES"/>
              <a:t> y las revolucionarias obras de </a:t>
            </a:r>
            <a:r>
              <a:rPr lang="es-ES" b="1"/>
              <a:t>Wagner</a:t>
            </a:r>
            <a:r>
              <a:rPr lang="es-ES"/>
              <a:t>, la ópera ha demostrado su capacidad para contar las historias más profundas de la humanidad: el amor, la traición, el poder, la muerte y la redención.</a:t>
            </a:r>
          </a:p>
          <a:p>
            <a:r>
              <a:rPr lang="es-ES" smtClean="0"/>
              <a:t>A </a:t>
            </a:r>
            <a:r>
              <a:rPr lang="es-ES" dirty="0"/>
              <a:t>lo largo de su historia, ha evolucionado de las cortes italianas a los grandes teatros del mundo, adaptándose a cada época y estilo. Desde las grandiosas tragedias del Barroco hasta los dramas románticos de Verdi y las revolucionarias obras de Wagner, la ópera ha demostrado su capacidad para contar las historias más profundas de la humanidad: el amor, la traición, el poder, la muerte y la redención.</a:t>
            </a:r>
            <a:endParaRPr lang="en-US" dirty="0"/>
          </a:p>
        </p:txBody>
      </p:sp>
    </p:spTree>
    <p:extLst>
      <p:ext uri="{BB962C8B-B14F-4D97-AF65-F5344CB8AC3E}">
        <p14:creationId xmlns:p14="http://schemas.microsoft.com/office/powerpoint/2010/main" val="54157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94743" y="624110"/>
            <a:ext cx="8209869" cy="754747"/>
          </a:xfrm>
        </p:spPr>
        <p:txBody>
          <a:bodyPr/>
          <a:lstStyle/>
          <a:p>
            <a:r>
              <a:rPr lang="es-ES" b="1" dirty="0" smtClean="0"/>
              <a:t>1. Que es la opera </a:t>
            </a:r>
            <a:endParaRPr lang="en-US" b="1" dirty="0"/>
          </a:p>
        </p:txBody>
      </p:sp>
      <p:sp>
        <p:nvSpPr>
          <p:cNvPr id="3" name="Marcador de contenido 2"/>
          <p:cNvSpPr>
            <a:spLocks noGrp="1"/>
          </p:cNvSpPr>
          <p:nvPr>
            <p:ph idx="1"/>
          </p:nvPr>
        </p:nvSpPr>
        <p:spPr>
          <a:xfrm>
            <a:off x="1915886" y="1727200"/>
            <a:ext cx="9588726" cy="4184022"/>
          </a:xfrm>
        </p:spPr>
        <p:txBody>
          <a:bodyPr>
            <a:normAutofit fontScale="92500" lnSpcReduction="10000"/>
          </a:bodyPr>
          <a:lstStyle/>
          <a:p>
            <a:r>
              <a:rPr lang="es-ES" dirty="0"/>
              <a:t>La ópera es un género de música teatral en el que una historia se narra principalmente a través de la música y el canto. Es una forma de arte muy completa que integra diversas disciplinas, como</a:t>
            </a:r>
            <a:r>
              <a:rPr lang="es-ES" dirty="0" smtClean="0"/>
              <a:t>:</a:t>
            </a:r>
          </a:p>
          <a:p>
            <a:r>
              <a:rPr lang="es-ES" dirty="0" smtClean="0"/>
              <a:t>Música</a:t>
            </a:r>
            <a:r>
              <a:rPr lang="es-ES" dirty="0"/>
              <a:t>: Una orquesta o una agrupación musical menor acompaña a los cantantes, creando el ambiente emocional de cada escena. La música incluye arias (piezas para un solo cantante que expresan sus emociones), recitativos (un tipo de canto que imita el habla para avanzar la narrativa) y coros</a:t>
            </a:r>
            <a:r>
              <a:rPr lang="es-ES" dirty="0" smtClean="0"/>
              <a:t>.</a:t>
            </a:r>
          </a:p>
          <a:p>
            <a:r>
              <a:rPr lang="es-ES" dirty="0" smtClean="0"/>
              <a:t>Canto</a:t>
            </a:r>
            <a:r>
              <a:rPr lang="es-ES" dirty="0"/>
              <a:t>: Los personajes son interpretados por cantantes con diferentes registros vocales, como sopranos, mezzosopranos, tenores y bajos. Su interpretación vocal es fundamental para transmitir las emociones y la personalidad de los personajes</a:t>
            </a:r>
            <a:r>
              <a:rPr lang="es-ES" dirty="0" smtClean="0"/>
              <a:t>.</a:t>
            </a:r>
          </a:p>
          <a:p>
            <a:r>
              <a:rPr lang="es-ES" dirty="0" smtClean="0"/>
              <a:t>Teatro</a:t>
            </a:r>
            <a:r>
              <a:rPr lang="es-ES" dirty="0"/>
              <a:t>: La ópera es una representación escénica con actuación, vestuario, escenografía e iluminación</a:t>
            </a:r>
            <a:r>
              <a:rPr lang="es-ES" dirty="0" smtClean="0"/>
              <a:t>.</a:t>
            </a:r>
          </a:p>
          <a:p>
            <a:r>
              <a:rPr lang="es-ES" dirty="0" smtClean="0"/>
              <a:t>Poesía</a:t>
            </a:r>
            <a:r>
              <a:rPr lang="es-ES" dirty="0"/>
              <a:t>: El libreto (el texto hablado y cantado de la ópera) es una obra literaria que sirve de base para la historia</a:t>
            </a:r>
            <a:r>
              <a:rPr lang="es-ES" dirty="0" smtClean="0"/>
              <a:t>. </a:t>
            </a:r>
            <a:endParaRPr lang="en-US" dirty="0"/>
          </a:p>
        </p:txBody>
      </p:sp>
    </p:spTree>
    <p:extLst>
      <p:ext uri="{BB962C8B-B14F-4D97-AF65-F5344CB8AC3E}">
        <p14:creationId xmlns:p14="http://schemas.microsoft.com/office/powerpoint/2010/main" val="115223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95616"/>
          </a:xfrm>
        </p:spPr>
        <p:txBody>
          <a:bodyPr>
            <a:normAutofit fontScale="90000"/>
          </a:bodyPr>
          <a:lstStyle/>
          <a:p>
            <a:r>
              <a:rPr lang="es-ES" dirty="0"/>
              <a:t>2. </a:t>
            </a:r>
            <a:r>
              <a:rPr lang="es-ES" dirty="0" smtClean="0"/>
              <a:t>Orígenes e historia</a:t>
            </a:r>
            <a:r>
              <a:rPr lang="es-ES" dirty="0"/>
              <a:t/>
            </a:r>
            <a:br>
              <a:rPr lang="es-ES" dirty="0"/>
            </a:br>
            <a:r>
              <a:rPr lang="es-ES" dirty="0"/>
              <a:t/>
            </a:r>
            <a:br>
              <a:rPr lang="es-ES" dirty="0"/>
            </a:br>
            <a:endParaRPr lang="en-US" dirty="0"/>
          </a:p>
        </p:txBody>
      </p:sp>
      <p:sp>
        <p:nvSpPr>
          <p:cNvPr id="3" name="Marcador de contenido 2"/>
          <p:cNvSpPr>
            <a:spLocks noGrp="1"/>
          </p:cNvSpPr>
          <p:nvPr>
            <p:ph idx="1"/>
          </p:nvPr>
        </p:nvSpPr>
        <p:spPr>
          <a:xfrm>
            <a:off x="2189747" y="1660358"/>
            <a:ext cx="9314865" cy="4250864"/>
          </a:xfrm>
        </p:spPr>
        <p:txBody>
          <a:bodyPr>
            <a:normAutofit fontScale="92500"/>
          </a:bodyPr>
          <a:lstStyle/>
          <a:p>
            <a:r>
              <a:rPr lang="es-ES" b="1" dirty="0"/>
              <a:t>Orígenes en el Renacimiento (Finales del siglo XVI)</a:t>
            </a:r>
          </a:p>
          <a:p>
            <a:r>
              <a:rPr lang="es-ES" dirty="0"/>
              <a:t>La ópera nació en Florencia, Italia, a finales del siglo XVI, como resultado de los esfuerzos de un grupo de intelectuales y músicos conocidos como la </a:t>
            </a:r>
            <a:r>
              <a:rPr lang="es-ES" b="1" dirty="0" err="1"/>
              <a:t>Camerata</a:t>
            </a:r>
            <a:r>
              <a:rPr lang="es-ES" b="1" dirty="0"/>
              <a:t> Florentina</a:t>
            </a:r>
            <a:r>
              <a:rPr lang="es-ES" dirty="0"/>
              <a:t>. Su objetivo era revivir el teatro de la antigua Grecia, creyendo que las tragedias griegas se habían cantado por completo, no solo recitado.</a:t>
            </a:r>
          </a:p>
          <a:p>
            <a:pPr>
              <a:buFont typeface="Arial" panose="020B0604020202020204" pitchFamily="34" charset="0"/>
              <a:buChar char="•"/>
            </a:pPr>
            <a:r>
              <a:rPr lang="es-ES" b="1" dirty="0"/>
              <a:t>Primeros intentos:</a:t>
            </a:r>
            <a:r>
              <a:rPr lang="es-ES" dirty="0"/>
              <a:t> El primer trabajo considerado una ópera fue </a:t>
            </a:r>
            <a:r>
              <a:rPr lang="es-ES" i="1" dirty="0"/>
              <a:t>Dafne</a:t>
            </a:r>
            <a:r>
              <a:rPr lang="es-ES" dirty="0"/>
              <a:t>, con música de </a:t>
            </a:r>
            <a:r>
              <a:rPr lang="es-ES" dirty="0" smtClean="0"/>
              <a:t>Jacobo </a:t>
            </a:r>
            <a:r>
              <a:rPr lang="es-ES" dirty="0"/>
              <a:t>Peri y libreto de </a:t>
            </a:r>
            <a:r>
              <a:rPr lang="es-ES" dirty="0" err="1"/>
              <a:t>Ottavio</a:t>
            </a:r>
            <a:r>
              <a:rPr lang="es-ES" dirty="0"/>
              <a:t> </a:t>
            </a:r>
            <a:r>
              <a:rPr lang="es-ES" dirty="0" err="1"/>
              <a:t>Rinuccini</a:t>
            </a:r>
            <a:r>
              <a:rPr lang="es-ES" dirty="0"/>
              <a:t>, representada en 1598, aunque la mayor parte de su partitura se ha perdido.</a:t>
            </a:r>
          </a:p>
          <a:p>
            <a:pPr>
              <a:buFont typeface="Arial" panose="020B0604020202020204" pitchFamily="34" charset="0"/>
              <a:buChar char="•"/>
            </a:pPr>
            <a:r>
              <a:rPr lang="es-ES" b="1" dirty="0"/>
              <a:t>La primera ópera conservada:</a:t>
            </a:r>
            <a:r>
              <a:rPr lang="es-ES" dirty="0"/>
              <a:t> La ópera más antigua que se ha conservado es </a:t>
            </a:r>
            <a:r>
              <a:rPr lang="es-ES" i="1" dirty="0"/>
              <a:t>Eurídice</a:t>
            </a:r>
            <a:r>
              <a:rPr lang="es-ES" dirty="0"/>
              <a:t> (1600), también de Peri.</a:t>
            </a:r>
          </a:p>
          <a:p>
            <a:pPr>
              <a:buFont typeface="Arial" panose="020B0604020202020204" pitchFamily="34" charset="0"/>
              <a:buChar char="•"/>
            </a:pPr>
            <a:r>
              <a:rPr lang="es-ES" b="1" dirty="0"/>
              <a:t>El padre de la ópera:</a:t>
            </a:r>
            <a:r>
              <a:rPr lang="es-ES" dirty="0"/>
              <a:t> Sin embargo, la primera gran ópera que ha perdurado en el repertorio y se considera un punto de inflexión en la historia del género es </a:t>
            </a:r>
            <a:r>
              <a:rPr lang="es-ES" b="1" i="1" dirty="0" err="1"/>
              <a:t>L'Orfeo</a:t>
            </a:r>
            <a:r>
              <a:rPr lang="es-ES" dirty="0"/>
              <a:t> de </a:t>
            </a:r>
            <a:r>
              <a:rPr lang="es-ES" b="1" dirty="0"/>
              <a:t>Claudio </a:t>
            </a:r>
            <a:r>
              <a:rPr lang="es-ES" b="1" dirty="0" err="1"/>
              <a:t>Monteverdi</a:t>
            </a:r>
            <a:r>
              <a:rPr lang="es-ES" dirty="0"/>
              <a:t>, estrenada en Mantua en 1607. </a:t>
            </a:r>
            <a:r>
              <a:rPr lang="es-ES" dirty="0" err="1"/>
              <a:t>Monteverdi</a:t>
            </a:r>
            <a:r>
              <a:rPr lang="es-ES" dirty="0"/>
              <a:t> demostró el inmenso potencial dramático de la música y el canto para contar una historia.</a:t>
            </a:r>
          </a:p>
          <a:p>
            <a:endParaRPr lang="en-US" dirty="0"/>
          </a:p>
        </p:txBody>
      </p:sp>
    </p:spTree>
    <p:extLst>
      <p:ext uri="{BB962C8B-B14F-4D97-AF65-F5344CB8AC3E}">
        <p14:creationId xmlns:p14="http://schemas.microsoft.com/office/powerpoint/2010/main" val="238524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3. Elementos </a:t>
            </a:r>
            <a:r>
              <a:rPr lang="en-US" dirty="0"/>
              <a:t>de la </a:t>
            </a:r>
            <a:r>
              <a:rPr lang="en-US" dirty="0" smtClean="0"/>
              <a:t>opera</a:t>
            </a:r>
            <a:endParaRPr lang="en-US" dirty="0"/>
          </a:p>
        </p:txBody>
      </p:sp>
      <p:sp>
        <p:nvSpPr>
          <p:cNvPr id="3" name="Marcador de contenido 2"/>
          <p:cNvSpPr>
            <a:spLocks noGrp="1"/>
          </p:cNvSpPr>
          <p:nvPr>
            <p:ph idx="1"/>
          </p:nvPr>
        </p:nvSpPr>
        <p:spPr/>
        <p:txBody>
          <a:bodyPr/>
          <a:lstStyle/>
          <a:p>
            <a:r>
              <a:rPr lang="es-ES" dirty="0"/>
              <a:t>- Música (orquesta)</a:t>
            </a:r>
          </a:p>
          <a:p>
            <a:r>
              <a:rPr lang="es-ES" dirty="0"/>
              <a:t>- Voz (tipos de cantantes)</a:t>
            </a:r>
          </a:p>
          <a:p>
            <a:r>
              <a:rPr lang="es-ES" dirty="0"/>
              <a:t>- Libreto (texto)</a:t>
            </a:r>
          </a:p>
          <a:p>
            <a:r>
              <a:rPr lang="es-ES" dirty="0"/>
              <a:t>- Escenografía y vestuario</a:t>
            </a:r>
          </a:p>
          <a:p>
            <a:endParaRPr lang="en-US" dirty="0"/>
          </a:p>
        </p:txBody>
      </p:sp>
    </p:spTree>
    <p:extLst>
      <p:ext uri="{BB962C8B-B14F-4D97-AF65-F5344CB8AC3E}">
        <p14:creationId xmlns:p14="http://schemas.microsoft.com/office/powerpoint/2010/main" val="133378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4. Compositores destacados</a:t>
            </a:r>
            <a:endParaRPr lang="en-US" dirty="0"/>
          </a:p>
        </p:txBody>
      </p:sp>
      <p:sp>
        <p:nvSpPr>
          <p:cNvPr id="3" name="Marcador de contenido 2"/>
          <p:cNvSpPr>
            <a:spLocks noGrp="1"/>
          </p:cNvSpPr>
          <p:nvPr>
            <p:ph idx="1"/>
          </p:nvPr>
        </p:nvSpPr>
        <p:spPr/>
        <p:txBody>
          <a:bodyPr/>
          <a:lstStyle/>
          <a:p>
            <a:r>
              <a:rPr lang="en-US" b="1" dirty="0" smtClean="0"/>
              <a:t>Nombre;         pais                         obra famosa</a:t>
            </a:r>
          </a:p>
          <a:p>
            <a:r>
              <a:rPr lang="es-ES" dirty="0" smtClean="0"/>
              <a:t>Mozart            asustria                    don Giovanni</a:t>
            </a:r>
          </a:p>
          <a:p>
            <a:r>
              <a:rPr lang="es-ES" dirty="0" smtClean="0"/>
              <a:t>Verdi               Italia                        la traviata                                </a:t>
            </a:r>
          </a:p>
          <a:p>
            <a:r>
              <a:rPr lang="es-ES" dirty="0" smtClean="0"/>
              <a:t>Wagner          Alemania                Tristán e Isolda</a:t>
            </a:r>
          </a:p>
          <a:p>
            <a:r>
              <a:rPr lang="es-ES" dirty="0" smtClean="0"/>
              <a:t>Puccini           Italia                        turando</a:t>
            </a:r>
            <a:endParaRPr lang="en-US" dirty="0"/>
          </a:p>
        </p:txBody>
      </p:sp>
    </p:spTree>
    <p:extLst>
      <p:ext uri="{BB962C8B-B14F-4D97-AF65-F5344CB8AC3E}">
        <p14:creationId xmlns:p14="http://schemas.microsoft.com/office/powerpoint/2010/main" val="379702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5.Tipos </a:t>
            </a:r>
            <a:r>
              <a:rPr lang="es-ES" dirty="0"/>
              <a:t>de voces y </a:t>
            </a:r>
            <a:r>
              <a:rPr lang="es-ES" dirty="0" smtClean="0"/>
              <a:t>roles</a:t>
            </a:r>
            <a:endParaRPr lang="en-US" dirty="0"/>
          </a:p>
        </p:txBody>
      </p:sp>
      <p:sp>
        <p:nvSpPr>
          <p:cNvPr id="3" name="Marcador de contenido 2"/>
          <p:cNvSpPr>
            <a:spLocks noGrp="1"/>
          </p:cNvSpPr>
          <p:nvPr>
            <p:ph idx="1"/>
          </p:nvPr>
        </p:nvSpPr>
        <p:spPr>
          <a:xfrm>
            <a:off x="2083886" y="1519988"/>
            <a:ext cx="8915400" cy="5338011"/>
          </a:xfrm>
        </p:spPr>
        <p:txBody>
          <a:bodyPr>
            <a:normAutofit lnSpcReduction="10000"/>
          </a:bodyPr>
          <a:lstStyle/>
          <a:p>
            <a:r>
              <a:rPr lang="es-ES" dirty="0"/>
              <a:t> </a:t>
            </a:r>
            <a:r>
              <a:rPr lang="es-ES" b="1" dirty="0" smtClean="0"/>
              <a:t>Soprano</a:t>
            </a:r>
          </a:p>
          <a:p>
            <a:r>
              <a:rPr lang="es-ES" dirty="0" smtClean="0"/>
              <a:t>Es </a:t>
            </a:r>
            <a:r>
              <a:rPr lang="es-ES" dirty="0"/>
              <a:t>la voz femenina más aguda. Generalmente, las sopranos interpretan a las heroínas, princesas o protagonistas jóvenes. Suelen ser el centro emocional de la historia</a:t>
            </a:r>
            <a:r>
              <a:rPr lang="es-ES" dirty="0" smtClean="0"/>
              <a:t>.</a:t>
            </a:r>
          </a:p>
          <a:p>
            <a:r>
              <a:rPr lang="es-ES" b="1" dirty="0" smtClean="0"/>
              <a:t>MezzosoPrano</a:t>
            </a:r>
          </a:p>
          <a:p>
            <a:r>
              <a:rPr lang="es-ES" dirty="0" smtClean="0"/>
              <a:t> Es </a:t>
            </a:r>
            <a:r>
              <a:rPr lang="es-ES" dirty="0"/>
              <a:t>la voz femenina intermedia, más grave que la soprano pero más aguda que la contralto. Las mezzosopranos son conocidas por su versatilidad, interpretando desde roles de rivales o seductoras hasta personajes de jóvenes inmaduros ("roles de calzones</a:t>
            </a:r>
            <a:r>
              <a:rPr lang="es-ES" dirty="0" smtClean="0"/>
              <a:t>").</a:t>
            </a:r>
          </a:p>
          <a:p>
            <a:r>
              <a:rPr lang="es-ES" b="1" dirty="0" smtClean="0"/>
              <a:t>Tenor</a:t>
            </a:r>
          </a:p>
          <a:p>
            <a:r>
              <a:rPr lang="es-ES" dirty="0" smtClean="0"/>
              <a:t>Es </a:t>
            </a:r>
            <a:r>
              <a:rPr lang="es-ES" dirty="0"/>
              <a:t>la voz masculina más aguda y, por lo general, el héroe romántico o el galán de la ópera. Los tenores son el punto focal de la mayoría de las historias de amor y sacrificio</a:t>
            </a:r>
            <a:r>
              <a:rPr lang="es-ES" dirty="0" smtClean="0"/>
              <a:t>..</a:t>
            </a:r>
          </a:p>
          <a:p>
            <a:r>
              <a:rPr lang="es-ES" b="1" dirty="0" smtClean="0"/>
              <a:t>Barítono</a:t>
            </a:r>
          </a:p>
          <a:p>
            <a:r>
              <a:rPr lang="es-ES" dirty="0" smtClean="0"/>
              <a:t>Es </a:t>
            </a:r>
            <a:r>
              <a:rPr lang="es-ES" dirty="0"/>
              <a:t>la voz masculina intermedia, situada entre el tenor y el bajo. Es la voz masculina más común y a menudo se le asignan roles de villanos, rivales, padres, o incluso personajes cómicos.</a:t>
            </a:r>
            <a:endParaRPr lang="en-US" dirty="0"/>
          </a:p>
        </p:txBody>
      </p:sp>
    </p:spTree>
    <p:extLst>
      <p:ext uri="{BB962C8B-B14F-4D97-AF65-F5344CB8AC3E}">
        <p14:creationId xmlns:p14="http://schemas.microsoft.com/office/powerpoint/2010/main" val="145667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3400" y="863600"/>
            <a:ext cx="9701212" cy="5047622"/>
          </a:xfrm>
        </p:spPr>
        <p:txBody>
          <a:bodyPr/>
          <a:lstStyle/>
          <a:p>
            <a:r>
              <a:rPr lang="es-ES" b="1" dirty="0" smtClean="0"/>
              <a:t>Bajo</a:t>
            </a:r>
          </a:p>
          <a:p>
            <a:r>
              <a:rPr lang="es-ES" dirty="0" smtClean="0"/>
              <a:t>Es </a:t>
            </a:r>
            <a:r>
              <a:rPr lang="es-ES" dirty="0"/>
              <a:t>la voz masculina más grave. Los bajos suelen interpretar a personajes de autoridad, como reyes, sacerdotes, figuras sabias o villanos con una presencia imponente</a:t>
            </a:r>
            <a:r>
              <a:rPr lang="es-ES" dirty="0" smtClean="0"/>
              <a:t>.</a:t>
            </a:r>
          </a:p>
          <a:p>
            <a:endParaRPr lang="en-US" dirty="0"/>
          </a:p>
        </p:txBody>
      </p:sp>
      <p:pic>
        <p:nvPicPr>
          <p:cNvPr id="4" name="Imagen 3"/>
          <p:cNvPicPr>
            <a:picLocks noChangeAspect="1"/>
          </p:cNvPicPr>
          <p:nvPr/>
        </p:nvPicPr>
        <p:blipFill>
          <a:blip r:embed="rId2"/>
          <a:stretch>
            <a:fillRect/>
          </a:stretch>
        </p:blipFill>
        <p:spPr>
          <a:xfrm>
            <a:off x="5688012" y="2241502"/>
            <a:ext cx="5816600" cy="4387898"/>
          </a:xfrm>
          <a:prstGeom prst="rect">
            <a:avLst/>
          </a:prstGeom>
        </p:spPr>
      </p:pic>
    </p:spTree>
    <p:extLst>
      <p:ext uri="{BB962C8B-B14F-4D97-AF65-F5344CB8AC3E}">
        <p14:creationId xmlns:p14="http://schemas.microsoft.com/office/powerpoint/2010/main" val="137595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6. Grandes </a:t>
            </a:r>
            <a:r>
              <a:rPr lang="es-ES" dirty="0"/>
              <a:t>teatros de ópera</a:t>
            </a:r>
            <a:br>
              <a:rPr lang="es-ES" dirty="0"/>
            </a:br>
            <a:r>
              <a:rPr lang="es-ES" dirty="0"/>
              <a:t/>
            </a:r>
            <a:br>
              <a:rPr lang="es-ES" dirty="0"/>
            </a:br>
            <a:endParaRPr lang="en-US" dirty="0"/>
          </a:p>
        </p:txBody>
      </p:sp>
      <p:sp>
        <p:nvSpPr>
          <p:cNvPr id="3" name="Marcador de contenido 2"/>
          <p:cNvSpPr>
            <a:spLocks noGrp="1"/>
          </p:cNvSpPr>
          <p:nvPr>
            <p:ph idx="1"/>
          </p:nvPr>
        </p:nvSpPr>
        <p:spPr>
          <a:xfrm>
            <a:off x="2141621" y="1491916"/>
            <a:ext cx="9362991" cy="4419306"/>
          </a:xfrm>
        </p:spPr>
        <p:txBody>
          <a:bodyPr>
            <a:normAutofit fontScale="62500" lnSpcReduction="20000"/>
          </a:bodyPr>
          <a:lstStyle/>
          <a:p>
            <a:r>
              <a:rPr lang="es-ES" dirty="0"/>
              <a:t>1. Teatro </a:t>
            </a:r>
            <a:r>
              <a:rPr lang="es-ES" dirty="0" err="1"/>
              <a:t>alla</a:t>
            </a:r>
            <a:r>
              <a:rPr lang="es-ES" dirty="0"/>
              <a:t> </a:t>
            </a:r>
            <a:r>
              <a:rPr lang="es-ES" dirty="0" err="1"/>
              <a:t>Scala</a:t>
            </a:r>
            <a:r>
              <a:rPr lang="es-ES" dirty="0"/>
              <a:t> (Milán, Italia)Fundado en 1778, La </a:t>
            </a:r>
            <a:r>
              <a:rPr lang="es-ES" dirty="0" err="1"/>
              <a:t>Scala</a:t>
            </a:r>
            <a:r>
              <a:rPr lang="es-ES" dirty="0"/>
              <a:t> es uno de los teatros de ópera más prestigiosos del mundo. Es un templo de la música en Italia, conocido por su excepcional acústica y por haber sido el lugar de estreno de numerosas obras maestras de compositores como Verdi y Puccini. Su interior, con sus palcos dorados y terciopelo rojo, es un ícono de la elegancia y la tradición operística. Además, cuenta con un museo que alberga una vasta colección de objetos relacionados con la historia del teatro y sus </a:t>
            </a:r>
            <a:r>
              <a:rPr lang="es-ES" dirty="0" smtClean="0"/>
              <a:t>artistas</a:t>
            </a:r>
          </a:p>
          <a:p>
            <a:r>
              <a:rPr lang="es-ES" dirty="0" smtClean="0"/>
              <a:t>.</a:t>
            </a:r>
            <a:r>
              <a:rPr lang="es-ES" dirty="0"/>
              <a:t>2. Ópera Estatal de Viena (Viena, Austria)Inaugurada en 1869 con la asistencia del Emperador Francisco José, la Ópera de Viena es un edificio de estilo </a:t>
            </a:r>
            <a:r>
              <a:rPr lang="es-ES" dirty="0" err="1"/>
              <a:t>neorrenacentista</a:t>
            </a:r>
            <a:r>
              <a:rPr lang="es-ES" dirty="0"/>
              <a:t> que se ha convertido en uno de los principales símbolos de la ciudad. Con una programación variada que incluye ópera y ballet, este teatro ha sido dirigido por figuras legendarias como Gustav </a:t>
            </a:r>
            <a:r>
              <a:rPr lang="es-ES" dirty="0" err="1"/>
              <a:t>Mahler</a:t>
            </a:r>
            <a:r>
              <a:rPr lang="es-ES" dirty="0"/>
              <a:t>. A pesar de haber sido gravemente dañado durante la Segunda Guerra Mundial, fue reconstruido y reabierto, manteniendo su esplendor histórico y su prestigio internacional</a:t>
            </a:r>
            <a:r>
              <a:rPr lang="es-ES" dirty="0" smtClean="0"/>
              <a:t>.</a:t>
            </a:r>
          </a:p>
          <a:p>
            <a:r>
              <a:rPr lang="es-ES" dirty="0" smtClean="0"/>
              <a:t>3</a:t>
            </a:r>
            <a:r>
              <a:rPr lang="es-ES" dirty="0"/>
              <a:t>. Ópera </a:t>
            </a:r>
            <a:r>
              <a:rPr lang="es-ES" dirty="0" err="1"/>
              <a:t>Garnier</a:t>
            </a:r>
            <a:r>
              <a:rPr lang="es-ES" dirty="0"/>
              <a:t> (París, Francia)Construida por orden de Napoleón III, la Ópera </a:t>
            </a:r>
            <a:r>
              <a:rPr lang="es-ES" dirty="0" err="1"/>
              <a:t>Garnier</a:t>
            </a:r>
            <a:r>
              <a:rPr lang="es-ES" dirty="0"/>
              <a:t> es una joya arquitectónica del estilo neobarroco, inaugurada en 1875. Su diseño es tan opulento que sirvió de inspiración para la famosa novela El fantasma de la ópera. Famosa por su gran escalera de mármol, su lujosa decoración interior y su imponente auditorio, esta ópera es un monumento histórico por derecho propio y la sede de la compañía de ballet de la Ópera Nacional de </a:t>
            </a:r>
            <a:r>
              <a:rPr lang="es-ES" dirty="0" smtClean="0"/>
              <a:t>París</a:t>
            </a:r>
          </a:p>
          <a:p>
            <a:r>
              <a:rPr lang="es-ES" dirty="0" smtClean="0"/>
              <a:t>.</a:t>
            </a:r>
            <a:r>
              <a:rPr lang="es-ES" dirty="0"/>
              <a:t>4. Teatro </a:t>
            </a:r>
            <a:r>
              <a:rPr lang="es-ES" dirty="0" err="1"/>
              <a:t>Bolshói</a:t>
            </a:r>
            <a:r>
              <a:rPr lang="es-ES" dirty="0"/>
              <a:t> (Moscú, Rusia)El Teatro </a:t>
            </a:r>
            <a:r>
              <a:rPr lang="es-ES" dirty="0" err="1"/>
              <a:t>Bolshói</a:t>
            </a:r>
            <a:r>
              <a:rPr lang="es-ES" dirty="0"/>
              <a:t> ("Grande" en ruso) es el teatro de ópera y ballet más importante de Rusia y uno de los más destacados del mundo. Fundado en 1776, aunque su edificio actual data de 1825, ha sido el hogar de las grandes obras de compositores rusos como Chaikovski y ha sido la cuna del legendario Ballet </a:t>
            </a:r>
            <a:r>
              <a:rPr lang="es-ES" dirty="0" err="1"/>
              <a:t>Bolshói</a:t>
            </a:r>
            <a:r>
              <a:rPr lang="es-ES" dirty="0"/>
              <a:t>. Tras una profunda restauración en 2011, combina su rica decoración original con la tecnología más avanzada del mundo</a:t>
            </a:r>
            <a:r>
              <a:rPr lang="es-ES" dirty="0" smtClean="0"/>
              <a:t>.</a:t>
            </a:r>
          </a:p>
          <a:p>
            <a:r>
              <a:rPr lang="es-ES" dirty="0" smtClean="0"/>
              <a:t>5</a:t>
            </a:r>
            <a:r>
              <a:rPr lang="es-ES" dirty="0"/>
              <a:t>. </a:t>
            </a:r>
            <a:r>
              <a:rPr lang="es-ES" dirty="0" err="1"/>
              <a:t>Metropolitan</a:t>
            </a:r>
            <a:r>
              <a:rPr lang="es-ES" dirty="0"/>
              <a:t> Opera (Nueva York, Estados Unidos)Conocido como "el </a:t>
            </a:r>
            <a:r>
              <a:rPr lang="es-ES" dirty="0" err="1"/>
              <a:t>Met</a:t>
            </a:r>
            <a:r>
              <a:rPr lang="es-ES" dirty="0"/>
              <a:t>", este teatro es la principal compañía de ópera de Estados Unidos y un centro neurálgico de la cultura a nivel mundial. Ubicado en el Lincoln Center, fue inaugurado en 1966 y es famoso por sus producciones de gran escala, su impresionante tecnología escénica y su capacidad para atraer a los cantantes más renombrados del panorama internacional. Además, es conocido por sus retransmisiones en vivo que llegan a salas de cine en todo el </a:t>
            </a:r>
            <a:r>
              <a:rPr lang="es-ES" dirty="0" smtClean="0"/>
              <a:t>mundo.</a:t>
            </a:r>
          </a:p>
          <a:p>
            <a:r>
              <a:rPr lang="es-ES" dirty="0" smtClean="0"/>
              <a:t>6</a:t>
            </a:r>
            <a:r>
              <a:rPr lang="es-ES" dirty="0"/>
              <a:t>. Ópera de Sídney (Sídney, Australia)Inaugurada en 1973, la Ópera de Sídney es uno de los edificios más icónicos y reconocidos del siglo XX. Diseñada por el arquitecto danés </a:t>
            </a:r>
            <a:r>
              <a:rPr lang="es-ES" dirty="0" err="1"/>
              <a:t>Jørn</a:t>
            </a:r>
            <a:r>
              <a:rPr lang="es-ES" dirty="0"/>
              <a:t> </a:t>
            </a:r>
            <a:r>
              <a:rPr lang="es-ES" dirty="0" err="1"/>
              <a:t>Utzon</a:t>
            </a:r>
            <a:r>
              <a:rPr lang="es-ES" dirty="0"/>
              <a:t>, su distintiva estructura en forma de "velas" blancas se ha convertido en el símbolo de Australia. Aunque no es tan antigua como otros teatros, su audaz diseño y su ubicación en la bahía de Sídney la han catapultado a la fama mundial, y fue declarada Patrimonio de la Humanidad por la UNESCO en 2007.</a:t>
            </a:r>
            <a:endParaRPr lang="en-US" dirty="0"/>
          </a:p>
        </p:txBody>
      </p:sp>
    </p:spTree>
    <p:extLst>
      <p:ext uri="{BB962C8B-B14F-4D97-AF65-F5344CB8AC3E}">
        <p14:creationId xmlns:p14="http://schemas.microsoft.com/office/powerpoint/2010/main" val="256430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7.La ópera en el mundo actual</a:t>
            </a:r>
            <a:endParaRPr lang="en-US" dirty="0"/>
          </a:p>
        </p:txBody>
      </p:sp>
      <p:sp>
        <p:nvSpPr>
          <p:cNvPr id="3" name="Marcador de contenido 2"/>
          <p:cNvSpPr>
            <a:spLocks noGrp="1"/>
          </p:cNvSpPr>
          <p:nvPr>
            <p:ph idx="1"/>
          </p:nvPr>
        </p:nvSpPr>
        <p:spPr/>
        <p:txBody>
          <a:bodyPr/>
          <a:lstStyle/>
          <a:p>
            <a:r>
              <a:rPr lang="es-ES" dirty="0"/>
              <a:t>- Producciones modernas</a:t>
            </a:r>
          </a:p>
          <a:p>
            <a:r>
              <a:rPr lang="es-ES" dirty="0"/>
              <a:t>- Ópera en cine y televisión</a:t>
            </a:r>
          </a:p>
          <a:p>
            <a:r>
              <a:rPr lang="es-ES" dirty="0"/>
              <a:t>- Nuevas audiencias y </a:t>
            </a:r>
            <a:r>
              <a:rPr lang="es-ES" dirty="0" smtClean="0"/>
              <a:t>adaptaciones</a:t>
            </a:r>
          </a:p>
          <a:p>
            <a:r>
              <a:rPr lang="es-ES" dirty="0"/>
              <a:t>La ópera en el mundo actual es un género que se encuentra en un estado de constante evolución y adaptación. Aunque a menudo se percibe como una forma de arte del pasado, las compañías y los creadores están explorando activamente nuevas formas de conectar con las audiencias, abordar temas contemporáneos y aprovechar la tecnología para garantizar su relevancia y supervivencia</a:t>
            </a:r>
          </a:p>
        </p:txBody>
      </p:sp>
    </p:spTree>
    <p:extLst>
      <p:ext uri="{BB962C8B-B14F-4D97-AF65-F5344CB8AC3E}">
        <p14:creationId xmlns:p14="http://schemas.microsoft.com/office/powerpoint/2010/main" val="101561864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103</TotalTime>
  <Words>1598</Words>
  <Application>Microsoft Office PowerPoint</Application>
  <PresentationFormat>Panorámica</PresentationFormat>
  <Paragraphs>57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Algerian</vt:lpstr>
      <vt:lpstr>Arial</vt:lpstr>
      <vt:lpstr>Century Gothic</vt:lpstr>
      <vt:lpstr>Wingdings 3</vt:lpstr>
      <vt:lpstr>Espiral</vt:lpstr>
      <vt:lpstr>La opera </vt:lpstr>
      <vt:lpstr>1. Que es la opera </vt:lpstr>
      <vt:lpstr>2. Orígenes e historia  </vt:lpstr>
      <vt:lpstr>3. Elementos de la opera</vt:lpstr>
      <vt:lpstr>4. Compositores destacados</vt:lpstr>
      <vt:lpstr>5.Tipos de voces y roles</vt:lpstr>
      <vt:lpstr>Presentación de PowerPoint</vt:lpstr>
      <vt:lpstr>6. Grandes teatros de ópera  </vt:lpstr>
      <vt:lpstr>7.La ópera en el mundo actual</vt:lpstr>
      <vt:lpstr>8.Recomendaciones para ver</vt:lpstr>
      <vt:lpstr>9. Conclusión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opera</dc:title>
  <dc:creator>USUARIO</dc:creator>
  <cp:lastModifiedBy>USUARIO</cp:lastModifiedBy>
  <cp:revision>11</cp:revision>
  <dcterms:created xsi:type="dcterms:W3CDTF">2025-08-14T03:01:02Z</dcterms:created>
  <dcterms:modified xsi:type="dcterms:W3CDTF">2025-08-14T04:44:34Z</dcterms:modified>
</cp:coreProperties>
</file>